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7" r:id="rId10"/>
    <p:sldId id="268" r:id="rId11"/>
    <p:sldId id="262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71AC3-8EDC-444F-9DA4-E4A6A8A83DD0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ACC6B-842B-41D9-8E42-FCDC71A8B9C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ACC6B-842B-41D9-8E42-FCDC71A8B9C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7DC16-760D-4583-B058-3EA3833ADD88}" type="datetimeFigureOut">
              <a:rPr lang="zh-CN" altLang="en-US" smtClean="0"/>
              <a:pPr/>
              <a:t>2014/9/5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6E36F-DB93-4948-8564-4EE4CD9360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eh3.uc.edu/GenomicsPorta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eh3.uc.edu/GenomicsPortal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Empirical analysis of impacts of normalization, distance and agglomeration methods on hierarchal clustering of breast cancer data.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509120"/>
            <a:ext cx="6400800" cy="1752600"/>
          </a:xfrm>
        </p:spPr>
        <p:txBody>
          <a:bodyPr/>
          <a:lstStyle/>
          <a:p>
            <a:r>
              <a:rPr lang="en-US" altLang="zh-CN" dirty="0" err="1" smtClean="0"/>
              <a:t>Xuan</a:t>
            </a:r>
            <a:r>
              <a:rPr lang="en-US" altLang="zh-CN" dirty="0" smtClean="0"/>
              <a:t> Zhou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1. Normalization method matters: overall speaking, </a:t>
            </a:r>
            <a:r>
              <a:rPr lang="en-US" altLang="zh-CN" dirty="0" err="1" smtClean="0"/>
              <a:t>zscoreScaling</a:t>
            </a:r>
            <a:r>
              <a:rPr lang="en-US" altLang="zh-CN" dirty="0" smtClean="0"/>
              <a:t> outperforms </a:t>
            </a:r>
            <a:r>
              <a:rPr lang="en-US" altLang="zh-CN" dirty="0" err="1" smtClean="0"/>
              <a:t>zeroOneScaling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2.  Of all the distances functions, </a:t>
            </a:r>
            <a:r>
              <a:rPr lang="en-US" altLang="zh-CN" dirty="0" err="1" smtClean="0"/>
              <a:t>euclidian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manhattan</a:t>
            </a:r>
            <a:r>
              <a:rPr lang="en-US" altLang="zh-CN" dirty="0" smtClean="0"/>
              <a:t>, maximum and </a:t>
            </a:r>
            <a:r>
              <a:rPr lang="en-US" altLang="zh-CN" dirty="0" err="1" smtClean="0"/>
              <a:t>minkowski</a:t>
            </a:r>
            <a:r>
              <a:rPr lang="en-US" altLang="zh-CN" dirty="0" smtClean="0"/>
              <a:t> generally give rise to reasonable outcome.</a:t>
            </a:r>
          </a:p>
          <a:p>
            <a:r>
              <a:rPr lang="en-US" altLang="zh-CN" dirty="0" smtClean="0"/>
              <a:t>3. Of all the clustering </a:t>
            </a:r>
            <a:r>
              <a:rPr lang="en-US" altLang="zh-CN" dirty="0" err="1" smtClean="0"/>
              <a:t>fuctions</a:t>
            </a:r>
            <a:r>
              <a:rPr lang="en-US" altLang="zh-CN" dirty="0" smtClean="0"/>
              <a:t>, ward consistently produces best outcome, complete and </a:t>
            </a:r>
            <a:r>
              <a:rPr lang="en-US" altLang="zh-CN" dirty="0" err="1" smtClean="0"/>
              <a:t>mcquitty</a:t>
            </a:r>
            <a:r>
              <a:rPr lang="en-US" altLang="zh-CN" dirty="0" smtClean="0"/>
              <a:t> also generate acceptable clustering.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Distance functions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405" y="1412776"/>
            <a:ext cx="8570395" cy="471338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err="1" smtClean="0"/>
              <a:t>euclidean:Usual</a:t>
            </a:r>
            <a:r>
              <a:rPr lang="en-US" altLang="zh-CN" dirty="0" smtClean="0"/>
              <a:t> distance between the two vectors (2 norm aka </a:t>
            </a:r>
            <a:r>
              <a:rPr lang="en-US" altLang="zh-CN" i="1" dirty="0" smtClean="0"/>
              <a:t>L_2</a:t>
            </a:r>
            <a:r>
              <a:rPr lang="en-US" altLang="zh-CN" dirty="0" smtClean="0"/>
              <a:t>)</a:t>
            </a:r>
          </a:p>
          <a:p>
            <a:r>
              <a:rPr lang="en-US" altLang="zh-CN" dirty="0" err="1" smtClean="0"/>
              <a:t>maximum:Maximum</a:t>
            </a:r>
            <a:r>
              <a:rPr lang="en-US" altLang="zh-CN" dirty="0" smtClean="0"/>
              <a:t> distance between two components of </a:t>
            </a:r>
            <a:r>
              <a:rPr lang="en-US" altLang="zh-CN" i="1" dirty="0" smtClean="0"/>
              <a:t>x</a:t>
            </a:r>
            <a:r>
              <a:rPr lang="en-US" altLang="zh-CN" dirty="0" smtClean="0"/>
              <a:t> and </a:t>
            </a:r>
            <a:r>
              <a:rPr lang="en-US" altLang="zh-CN" i="1" dirty="0" smtClean="0"/>
              <a:t>y</a:t>
            </a:r>
            <a:r>
              <a:rPr lang="en-US" altLang="zh-CN" dirty="0" smtClean="0"/>
              <a:t> (</a:t>
            </a:r>
            <a:r>
              <a:rPr lang="en-US" altLang="zh-CN" dirty="0" err="1" smtClean="0"/>
              <a:t>supremum</a:t>
            </a:r>
            <a:r>
              <a:rPr lang="en-US" altLang="zh-CN" dirty="0" smtClean="0"/>
              <a:t> norm)</a:t>
            </a:r>
          </a:p>
          <a:p>
            <a:r>
              <a:rPr lang="en-US" altLang="zh-CN" dirty="0" err="1" smtClean="0"/>
              <a:t>manhattan</a:t>
            </a:r>
            <a:r>
              <a:rPr lang="en-US" altLang="zh-CN" dirty="0" smtClean="0"/>
              <a:t>: Absolute distance between the two vectors (1 norm aka </a:t>
            </a:r>
            <a:r>
              <a:rPr lang="en-US" altLang="zh-CN" i="1" dirty="0" smtClean="0"/>
              <a:t>L_1</a:t>
            </a:r>
            <a:r>
              <a:rPr lang="en-US" altLang="zh-CN" dirty="0" smtClean="0"/>
              <a:t>).</a:t>
            </a:r>
          </a:p>
          <a:p>
            <a:r>
              <a:rPr lang="en-US" altLang="zh-CN" dirty="0" err="1" smtClean="0"/>
              <a:t>canberra</a:t>
            </a:r>
            <a:r>
              <a:rPr lang="en-US" altLang="zh-CN" dirty="0" smtClean="0"/>
              <a:t>: </a:t>
            </a:r>
            <a:r>
              <a:rPr lang="en-US" altLang="zh-CN" i="1" dirty="0" smtClean="0"/>
              <a:t>sum(|</a:t>
            </a:r>
            <a:r>
              <a:rPr lang="en-US" altLang="zh-CN" i="1" dirty="0" err="1" smtClean="0"/>
              <a:t>x_i</a:t>
            </a:r>
            <a:r>
              <a:rPr lang="en-US" altLang="zh-CN" i="1" dirty="0" smtClean="0"/>
              <a:t> - </a:t>
            </a:r>
            <a:r>
              <a:rPr lang="en-US" altLang="zh-CN" i="1" dirty="0" err="1" smtClean="0"/>
              <a:t>y_i</a:t>
            </a:r>
            <a:r>
              <a:rPr lang="en-US" altLang="zh-CN" i="1" dirty="0" smtClean="0"/>
              <a:t>| / |</a:t>
            </a:r>
            <a:r>
              <a:rPr lang="en-US" altLang="zh-CN" i="1" dirty="0" err="1" smtClean="0"/>
              <a:t>x_i</a:t>
            </a:r>
            <a:r>
              <a:rPr lang="en-US" altLang="zh-CN" i="1" dirty="0" smtClean="0"/>
              <a:t> + </a:t>
            </a:r>
            <a:r>
              <a:rPr lang="en-US" altLang="zh-CN" i="1" dirty="0" err="1" smtClean="0"/>
              <a:t>y_i</a:t>
            </a:r>
            <a:r>
              <a:rPr lang="en-US" altLang="zh-CN" i="1" dirty="0" smtClean="0"/>
              <a:t>|)</a:t>
            </a:r>
            <a:r>
              <a:rPr lang="en-US" altLang="zh-CN" dirty="0" smtClean="0"/>
              <a:t>. </a:t>
            </a:r>
          </a:p>
          <a:p>
            <a:r>
              <a:rPr lang="en-US" altLang="zh-CN" dirty="0" smtClean="0"/>
              <a:t>binary:(aka </a:t>
            </a:r>
            <a:r>
              <a:rPr lang="en-US" altLang="zh-CN" i="1" dirty="0" smtClean="0"/>
              <a:t>asymmetric binary</a:t>
            </a:r>
            <a:r>
              <a:rPr lang="en-US" altLang="zh-CN" dirty="0" smtClean="0"/>
              <a:t>): The vectors are regarded as binary bits, so non-zero elements are ‘on’ and zero elements are ‘off’. The distance is the </a:t>
            </a:r>
            <a:r>
              <a:rPr lang="en-US" altLang="zh-CN" i="1" dirty="0" smtClean="0"/>
              <a:t>proportion</a:t>
            </a:r>
            <a:r>
              <a:rPr lang="en-US" altLang="zh-CN" dirty="0" smtClean="0"/>
              <a:t> of bits in which only one is on amongst those in which at least one is on.</a:t>
            </a:r>
          </a:p>
          <a:p>
            <a:r>
              <a:rPr lang="en-US" altLang="zh-CN" dirty="0" err="1" smtClean="0"/>
              <a:t>minkowski</a:t>
            </a:r>
            <a:r>
              <a:rPr lang="en-US" altLang="zh-CN" dirty="0" smtClean="0"/>
              <a:t>: The </a:t>
            </a:r>
            <a:r>
              <a:rPr lang="en-US" altLang="zh-CN" i="1" dirty="0" smtClean="0"/>
              <a:t>p</a:t>
            </a:r>
            <a:r>
              <a:rPr lang="en-US" altLang="zh-CN" dirty="0" smtClean="0"/>
              <a:t> norm, the </a:t>
            </a:r>
            <a:r>
              <a:rPr lang="en-US" altLang="zh-CN" i="1" dirty="0" err="1" smtClean="0"/>
              <a:t>p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 root of the sum of the </a:t>
            </a:r>
            <a:r>
              <a:rPr lang="en-US" altLang="zh-CN" i="1" dirty="0" err="1" smtClean="0"/>
              <a:t>p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 powers of the differences of the components.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4000" dirty="0" smtClean="0"/>
              <a:t>Collins FS, Barker AD. Mapping the cancer genome. Pinpointing the genes involved in cancer will help chart a new course across the complex landscape of human malignancies. </a:t>
            </a:r>
            <a:r>
              <a:rPr lang="en-US" altLang="zh-CN" sz="4000" dirty="0" err="1" smtClean="0"/>
              <a:t>Sci</a:t>
            </a:r>
            <a:r>
              <a:rPr lang="en-US" altLang="zh-CN" sz="4000" dirty="0" smtClean="0"/>
              <a:t> Am. 2007 Mar;296(3):50-7.</a:t>
            </a:r>
          </a:p>
          <a:p>
            <a:pPr>
              <a:buNone/>
            </a:pPr>
            <a:r>
              <a:rPr lang="en-US" altLang="zh-CN" sz="4000" dirty="0" smtClean="0"/>
              <a:t> </a:t>
            </a:r>
          </a:p>
          <a:p>
            <a:r>
              <a:rPr lang="en-US" altLang="zh-CN" sz="4000" dirty="0" smtClean="0">
                <a:hlinkClick r:id="rId2"/>
              </a:rPr>
              <a:t>http://eh3.uc.edu/GenomicsPortals</a:t>
            </a:r>
            <a:endParaRPr lang="en-US" altLang="zh-CN" sz="4000" dirty="0" smtClean="0"/>
          </a:p>
          <a:p>
            <a:r>
              <a:rPr lang="en-US" altLang="zh-CN" sz="4000" dirty="0" smtClean="0"/>
              <a:t>Query: differential expression.</a:t>
            </a:r>
          </a:p>
          <a:p>
            <a:r>
              <a:rPr lang="en-US" altLang="zh-CN" sz="4000" dirty="0" smtClean="0"/>
              <a:t>Only genes in PAM50 list were selected.</a:t>
            </a:r>
          </a:p>
          <a:p>
            <a:r>
              <a:rPr lang="en-US" altLang="zh-CN" sz="4000" dirty="0" smtClean="0"/>
              <a:t>Sample labeling was based on PAM50Call.</a:t>
            </a:r>
          </a:p>
          <a:p>
            <a:endParaRPr lang="en-US" altLang="zh-CN" dirty="0"/>
          </a:p>
          <a:p>
            <a:pPr>
              <a:buNone/>
            </a:pPr>
            <a:r>
              <a:rPr lang="en-US" altLang="zh-CN" dirty="0" smtClean="0"/>
              <a:t>*   </a:t>
            </a:r>
            <a:r>
              <a:rPr lang="en-US" altLang="zh-CN" sz="2300" dirty="0" smtClean="0"/>
              <a:t>PAM50:   Parker JS, Mullins M, </a:t>
            </a:r>
            <a:r>
              <a:rPr lang="en-US" altLang="zh-CN" sz="2300" dirty="0" err="1" smtClean="0"/>
              <a:t>Cheang</a:t>
            </a:r>
            <a:r>
              <a:rPr lang="en-US" altLang="zh-CN" sz="2300" dirty="0" smtClean="0"/>
              <a:t> MC, Leung S, </a:t>
            </a:r>
            <a:r>
              <a:rPr lang="en-US" altLang="zh-CN" sz="2300" dirty="0" err="1" smtClean="0"/>
              <a:t>Voduc</a:t>
            </a:r>
            <a:r>
              <a:rPr lang="en-US" altLang="zh-CN" sz="2300" dirty="0" smtClean="0"/>
              <a:t> D, Vickery T, Davies S, </a:t>
            </a:r>
            <a:r>
              <a:rPr lang="en-US" altLang="zh-CN" sz="2300" dirty="0" err="1" smtClean="0"/>
              <a:t>Fauron</a:t>
            </a:r>
            <a:r>
              <a:rPr lang="en-US" altLang="zh-CN" sz="2300" dirty="0" smtClean="0"/>
              <a:t> C, He X, </a:t>
            </a:r>
            <a:r>
              <a:rPr lang="en-US" altLang="zh-CN" sz="2300" dirty="0" err="1" smtClean="0"/>
              <a:t>Hu</a:t>
            </a:r>
            <a:r>
              <a:rPr lang="en-US" altLang="zh-CN" sz="2300" dirty="0" smtClean="0"/>
              <a:t> Z. et al. Supervised risk predictor of breast cancer based on intrinsic subtypes. J </a:t>
            </a:r>
            <a:r>
              <a:rPr lang="en-US" altLang="zh-CN" sz="2300" dirty="0" err="1" smtClean="0"/>
              <a:t>Clin</a:t>
            </a:r>
            <a:r>
              <a:rPr lang="en-US" altLang="zh-CN" sz="2300" dirty="0" smtClean="0"/>
              <a:t> </a:t>
            </a:r>
            <a:r>
              <a:rPr lang="en-US" altLang="zh-CN" sz="2300" dirty="0" err="1" smtClean="0"/>
              <a:t>Oncol</a:t>
            </a:r>
            <a:r>
              <a:rPr lang="en-US" altLang="zh-CN" sz="2300" dirty="0" smtClean="0"/>
              <a:t>. 2009;27(8):1160–1167. </a:t>
            </a:r>
            <a:r>
              <a:rPr lang="en-US" altLang="zh-CN" sz="2300" dirty="0" err="1" smtClean="0"/>
              <a:t>doi</a:t>
            </a:r>
            <a:r>
              <a:rPr lang="en-US" altLang="zh-CN" sz="2300" dirty="0" smtClean="0"/>
              <a:t>: 10.1200/JCO.2008.18.1370</a:t>
            </a:r>
            <a:endParaRPr lang="zh-CN" alt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50 (genes)* 919(tissue samples) matrix</a:t>
            </a:r>
          </a:p>
          <a:p>
            <a:r>
              <a:rPr lang="en-US" altLang="zh-CN" dirty="0" smtClean="0"/>
              <a:t>Genes were selected from PAM50 list.</a:t>
            </a:r>
          </a:p>
          <a:p>
            <a:r>
              <a:rPr lang="en-US" altLang="zh-CN" dirty="0" smtClean="0"/>
              <a:t>Samples include 4 types of breast cancer tissues and normal controls . There are also samples whose types can not been determined by PAM50call.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8820472" cy="447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Normalization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218" y="1412776"/>
            <a:ext cx="8686254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Original data was not normalized or centered.</a:t>
            </a:r>
          </a:p>
          <a:p>
            <a:r>
              <a:rPr lang="en-US" altLang="zh-CN" dirty="0" smtClean="0"/>
              <a:t>Two normalization approaches were used per gene: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err="1" smtClean="0"/>
              <a:t>zeroOneScaling</a:t>
            </a:r>
            <a:r>
              <a:rPr lang="en-US" altLang="zh-CN" dirty="0" smtClean="0"/>
              <a:t> :</a:t>
            </a:r>
          </a:p>
          <a:p>
            <a:pPr lvl="1">
              <a:buNone/>
            </a:pPr>
            <a:r>
              <a:rPr lang="en-US" altLang="zh-CN" sz="2200" dirty="0" smtClean="0"/>
              <a:t>function(</a:t>
            </a:r>
            <a:r>
              <a:rPr lang="en-US" altLang="zh-CN" sz="2200" dirty="0" err="1" smtClean="0"/>
              <a:t>vec</a:t>
            </a:r>
            <a:r>
              <a:rPr lang="en-US" altLang="zh-CN" sz="2200" dirty="0" smtClean="0"/>
              <a:t>) {    </a:t>
            </a:r>
            <a:r>
              <a:rPr lang="en-US" altLang="zh-CN" sz="2200" dirty="0" err="1" smtClean="0"/>
              <a:t>minVec</a:t>
            </a:r>
            <a:r>
              <a:rPr lang="en-US" altLang="zh-CN" sz="2200" dirty="0" smtClean="0"/>
              <a:t> = min(</a:t>
            </a:r>
            <a:r>
              <a:rPr lang="en-US" altLang="zh-CN" sz="2200" dirty="0" err="1" smtClean="0"/>
              <a:t>vec</a:t>
            </a:r>
            <a:r>
              <a:rPr lang="en-US" altLang="zh-CN" sz="2200" dirty="0" smtClean="0"/>
              <a:t>);</a:t>
            </a:r>
          </a:p>
          <a:p>
            <a:pPr lvl="1">
              <a:buNone/>
            </a:pPr>
            <a:r>
              <a:rPr lang="en-US" altLang="zh-CN" sz="2200" dirty="0" smtClean="0"/>
              <a:t>	</a:t>
            </a:r>
            <a:r>
              <a:rPr lang="en-US" altLang="zh-CN" sz="2200" dirty="0" err="1" smtClean="0"/>
              <a:t>maxVec</a:t>
            </a:r>
            <a:r>
              <a:rPr lang="en-US" altLang="zh-CN" sz="2200" dirty="0" smtClean="0"/>
              <a:t> = max(</a:t>
            </a:r>
            <a:r>
              <a:rPr lang="en-US" altLang="zh-CN" sz="2200" dirty="0" err="1" smtClean="0"/>
              <a:t>vec</a:t>
            </a:r>
            <a:r>
              <a:rPr lang="en-US" altLang="zh-CN" sz="2200" dirty="0" smtClean="0"/>
              <a:t>);</a:t>
            </a:r>
          </a:p>
          <a:p>
            <a:pPr lvl="1">
              <a:buNone/>
            </a:pPr>
            <a:r>
              <a:rPr lang="en-US" altLang="zh-CN" sz="2200" dirty="0" smtClean="0"/>
              <a:t>	(</a:t>
            </a:r>
            <a:r>
              <a:rPr lang="en-US" altLang="zh-CN" sz="2200" dirty="0" err="1" smtClean="0"/>
              <a:t>vec</a:t>
            </a:r>
            <a:r>
              <a:rPr lang="en-US" altLang="zh-CN" sz="2200" dirty="0" smtClean="0"/>
              <a:t> - </a:t>
            </a:r>
            <a:r>
              <a:rPr lang="en-US" altLang="zh-CN" sz="2200" dirty="0" err="1" smtClean="0"/>
              <a:t>minVec</a:t>
            </a:r>
            <a:r>
              <a:rPr lang="en-US" altLang="zh-CN" sz="2200" dirty="0" smtClean="0"/>
              <a:t>)/ (</a:t>
            </a:r>
            <a:r>
              <a:rPr lang="en-US" altLang="zh-CN" sz="2200" dirty="0" err="1" smtClean="0"/>
              <a:t>maxVec</a:t>
            </a:r>
            <a:r>
              <a:rPr lang="en-US" altLang="zh-CN" sz="2200" dirty="0" smtClean="0"/>
              <a:t> - </a:t>
            </a:r>
            <a:r>
              <a:rPr lang="en-US" altLang="zh-CN" sz="2200" dirty="0" err="1" smtClean="0"/>
              <a:t>minVec</a:t>
            </a:r>
            <a:r>
              <a:rPr lang="en-US" altLang="zh-CN" sz="2200" dirty="0" smtClean="0"/>
              <a:t>);    }</a:t>
            </a:r>
          </a:p>
          <a:p>
            <a:pPr lvl="1"/>
            <a:r>
              <a:rPr lang="en-US" altLang="zh-CN" dirty="0" smtClean="0"/>
              <a:t> </a:t>
            </a:r>
            <a:r>
              <a:rPr lang="en-US" altLang="zh-CN" dirty="0" err="1"/>
              <a:t>zscoreScaling</a:t>
            </a:r>
            <a:r>
              <a:rPr lang="en-US" altLang="zh-CN" dirty="0"/>
              <a:t> : </a:t>
            </a:r>
          </a:p>
          <a:p>
            <a:pPr lvl="1">
              <a:buNone/>
            </a:pPr>
            <a:r>
              <a:rPr lang="en-US" altLang="zh-CN" sz="2000" dirty="0" smtClean="0"/>
              <a:t>function(</a:t>
            </a:r>
            <a:r>
              <a:rPr lang="en-US" altLang="zh-CN" sz="2000" dirty="0" err="1" smtClean="0"/>
              <a:t>vec</a:t>
            </a:r>
            <a:r>
              <a:rPr lang="en-US" altLang="zh-CN" sz="2000" dirty="0" smtClean="0"/>
              <a:t>) {    </a:t>
            </a:r>
            <a:r>
              <a:rPr lang="en-US" altLang="zh-CN" sz="2000" dirty="0" err="1" smtClean="0"/>
              <a:t>sdVec</a:t>
            </a:r>
            <a:r>
              <a:rPr lang="en-US" altLang="zh-CN" sz="2000" dirty="0" smtClean="0"/>
              <a:t> = </a:t>
            </a:r>
            <a:r>
              <a:rPr lang="en-US" altLang="zh-CN" sz="2000" dirty="0" err="1" smtClean="0"/>
              <a:t>sd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vec</a:t>
            </a:r>
            <a:r>
              <a:rPr lang="en-US" altLang="zh-CN" sz="2000" dirty="0" smtClean="0"/>
              <a:t>);</a:t>
            </a:r>
          </a:p>
          <a:p>
            <a:pPr lvl="1"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meanVec</a:t>
            </a:r>
            <a:r>
              <a:rPr lang="en-US" altLang="zh-CN" sz="2000" dirty="0" smtClean="0"/>
              <a:t> = mean(</a:t>
            </a:r>
            <a:r>
              <a:rPr lang="en-US" altLang="zh-CN" sz="2000" dirty="0" err="1" smtClean="0"/>
              <a:t>vec</a:t>
            </a:r>
            <a:r>
              <a:rPr lang="en-US" altLang="zh-CN" sz="2000" dirty="0" smtClean="0"/>
              <a:t>);</a:t>
            </a:r>
          </a:p>
          <a:p>
            <a:pPr lvl="1">
              <a:buNone/>
            </a:pPr>
            <a:r>
              <a:rPr lang="en-US" altLang="zh-CN" sz="2000" dirty="0" smtClean="0"/>
              <a:t>	(</a:t>
            </a:r>
            <a:r>
              <a:rPr lang="en-US" altLang="zh-CN" sz="2000" dirty="0" err="1" smtClean="0"/>
              <a:t>vec</a:t>
            </a:r>
            <a:r>
              <a:rPr lang="en-US" altLang="zh-CN" sz="2000" dirty="0" smtClean="0"/>
              <a:t> - </a:t>
            </a:r>
            <a:r>
              <a:rPr lang="en-US" altLang="zh-CN" sz="2000" dirty="0" err="1" smtClean="0"/>
              <a:t>meanVec</a:t>
            </a:r>
            <a:r>
              <a:rPr lang="en-US" altLang="zh-CN" sz="2000" dirty="0" smtClean="0"/>
              <a:t>) / </a:t>
            </a:r>
            <a:r>
              <a:rPr lang="en-US" altLang="zh-CN" sz="2000" dirty="0" err="1" smtClean="0"/>
              <a:t>sdVec</a:t>
            </a:r>
            <a:r>
              <a:rPr lang="en-US" altLang="zh-CN" sz="2000" dirty="0" smtClean="0"/>
              <a:t>;    }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Distance and agglomeration functions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Only functions implemented in R were used.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Distance functions : "</a:t>
            </a:r>
            <a:r>
              <a:rPr lang="en-US" altLang="zh-CN" dirty="0" err="1" smtClean="0"/>
              <a:t>euclidean</a:t>
            </a:r>
            <a:r>
              <a:rPr lang="en-US" altLang="zh-CN" dirty="0" smtClean="0"/>
              <a:t>", "maximum", "</a:t>
            </a:r>
            <a:r>
              <a:rPr lang="en-US" altLang="zh-CN" dirty="0" err="1" smtClean="0"/>
              <a:t>manhattan</a:t>
            </a:r>
            <a:r>
              <a:rPr lang="en-US" altLang="zh-CN" dirty="0" smtClean="0"/>
              <a:t>",  "binary", "</a:t>
            </a:r>
            <a:r>
              <a:rPr lang="en-US" altLang="zh-CN" dirty="0" err="1" smtClean="0"/>
              <a:t>minkowski</a:t>
            </a:r>
            <a:r>
              <a:rPr lang="en-US" altLang="zh-CN" dirty="0" smtClean="0"/>
              <a:t>", "</a:t>
            </a:r>
            <a:r>
              <a:rPr lang="en-US" altLang="zh-CN" dirty="0" err="1" smtClean="0"/>
              <a:t>canberra</a:t>
            </a:r>
            <a:r>
              <a:rPr lang="en-US" altLang="zh-CN" dirty="0" smtClean="0"/>
              <a:t>";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Agglomeration functions: "ward“(</a:t>
            </a:r>
            <a:r>
              <a:rPr lang="en-US" altLang="zh-CN" dirty="0" err="1" smtClean="0"/>
              <a:t>wa</a:t>
            </a:r>
            <a:r>
              <a:rPr lang="en-US" altLang="zh-CN" dirty="0" smtClean="0"/>
              <a:t>), "single“(</a:t>
            </a:r>
            <a:r>
              <a:rPr lang="en-US" altLang="zh-CN" dirty="0" err="1" smtClean="0"/>
              <a:t>si</a:t>
            </a:r>
            <a:r>
              <a:rPr lang="en-US" altLang="zh-CN" dirty="0" smtClean="0"/>
              <a:t>), "complete“(co), "average“(</a:t>
            </a:r>
            <a:r>
              <a:rPr lang="en-US" altLang="zh-CN" dirty="0" err="1" smtClean="0"/>
              <a:t>av</a:t>
            </a:r>
            <a:r>
              <a:rPr lang="en-US" altLang="zh-CN" dirty="0" smtClean="0"/>
              <a:t>), "</a:t>
            </a:r>
            <a:r>
              <a:rPr lang="en-US" altLang="zh-CN" dirty="0" err="1" smtClean="0"/>
              <a:t>mcquitty</a:t>
            </a:r>
            <a:r>
              <a:rPr lang="en-US" altLang="zh-CN" dirty="0" smtClean="0"/>
              <a:t>“(mc), "median“(me), "</a:t>
            </a:r>
            <a:r>
              <a:rPr lang="en-US" altLang="zh-CN" dirty="0" err="1" smtClean="0"/>
              <a:t>centroid</a:t>
            </a:r>
            <a:r>
              <a:rPr lang="en-US" altLang="zh-CN" dirty="0" smtClean="0"/>
              <a:t>“ (</a:t>
            </a:r>
            <a:r>
              <a:rPr lang="en-US" altLang="zh-CN" dirty="0" err="1" smtClean="0"/>
              <a:t>ce</a:t>
            </a:r>
            <a:r>
              <a:rPr lang="en-US" altLang="zh-CN" dirty="0" smtClean="0"/>
              <a:t>).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Truth: clustering result from PAM50call (generated by </a:t>
            </a:r>
            <a:r>
              <a:rPr lang="en-US" altLang="zh-CN" dirty="0" err="1" smtClean="0">
                <a:hlinkClick r:id="rId2"/>
              </a:rPr>
              <a:t>GenomicsPortals</a:t>
            </a:r>
            <a:r>
              <a:rPr lang="en-US" altLang="zh-CN" dirty="0" smtClean="0"/>
              <a:t>).</a:t>
            </a:r>
          </a:p>
          <a:p>
            <a:r>
              <a:rPr lang="en-US" altLang="zh-CN" dirty="0" smtClean="0"/>
              <a:t>Our clustering result: 1. normalization; 2. calculate distances between samples using the R function dist(matrix, fun), where fun is one of the distance functions listed in previous slide; 3. build the hierarchical tree use the R function </a:t>
            </a:r>
            <a:r>
              <a:rPr lang="en-US" altLang="zh-CN" dirty="0" err="1" smtClean="0"/>
              <a:t>hclust</a:t>
            </a:r>
            <a:r>
              <a:rPr lang="en-US" altLang="zh-CN" dirty="0" smtClean="0"/>
              <a:t>(dist, fun), and here fun is one of the agglomeration functions mentioned. 4. </a:t>
            </a:r>
            <a:r>
              <a:rPr lang="en-US" altLang="zh-CN" dirty="0" err="1" smtClean="0"/>
              <a:t>cuttree</a:t>
            </a:r>
            <a:r>
              <a:rPr lang="en-US" altLang="zh-CN" dirty="0" smtClean="0"/>
              <a:t> in to desired number of groups.</a:t>
            </a:r>
          </a:p>
          <a:p>
            <a:r>
              <a:rPr lang="en-US" altLang="zh-CN" dirty="0" smtClean="0"/>
              <a:t>Evaluation of clustering  was performed using </a:t>
            </a:r>
            <a:r>
              <a:rPr lang="en-US" altLang="zh-CN" dirty="0" err="1" smtClean="0"/>
              <a:t>Rrand</a:t>
            </a:r>
            <a:r>
              <a:rPr lang="en-US" altLang="zh-CN" dirty="0" smtClean="0"/>
              <a:t>(vec1, vec2) function from the “</a:t>
            </a:r>
            <a:r>
              <a:rPr lang="en-US" altLang="zh-CN" dirty="0" err="1" smtClean="0"/>
              <a:t>phyclust</a:t>
            </a:r>
            <a:r>
              <a:rPr lang="en-US" altLang="zh-CN" dirty="0" smtClean="0"/>
              <a:t>” package, which calculated the rand index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Code: https</a:t>
            </a:r>
            <a:r>
              <a:rPr lang="en-US" altLang="zh-CN" dirty="0" smtClean="0"/>
              <a:t>://github.com/reformasky/R_script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Results - </a:t>
            </a:r>
            <a:r>
              <a:rPr lang="en-US" altLang="zh-CN" dirty="0" err="1" smtClean="0"/>
              <a:t>zeroOneScaling</a:t>
            </a:r>
            <a:endParaRPr lang="zh-CN" alt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792088"/>
            <a:ext cx="9324528" cy="6165304"/>
            <a:chOff x="0" y="692696"/>
            <a:chExt cx="9324528" cy="6165304"/>
          </a:xfrm>
        </p:grpSpPr>
        <p:pic>
          <p:nvPicPr>
            <p:cNvPr id="2055" name="Picture 7" descr="D:\thesis\plots\pam50\zeroOneScaling_binary.tif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697682"/>
              <a:ext cx="3200400" cy="3200400"/>
            </a:xfrm>
            <a:prstGeom prst="rect">
              <a:avLst/>
            </a:prstGeom>
            <a:noFill/>
          </p:spPr>
        </p:pic>
        <p:pic>
          <p:nvPicPr>
            <p:cNvPr id="2056" name="Picture 8" descr="D:\thesis\plots\pam50\zeroOneScaling_canberra.tif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59832" y="692696"/>
              <a:ext cx="3200400" cy="3200400"/>
            </a:xfrm>
            <a:prstGeom prst="rect">
              <a:avLst/>
            </a:prstGeom>
            <a:noFill/>
          </p:spPr>
        </p:pic>
        <p:pic>
          <p:nvPicPr>
            <p:cNvPr id="2057" name="Picture 9" descr="D:\thesis\plots\pam50\zeroOneScaling_euclidean.tif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24128" y="692696"/>
              <a:ext cx="3200400" cy="3200400"/>
            </a:xfrm>
            <a:prstGeom prst="rect">
              <a:avLst/>
            </a:prstGeom>
            <a:noFill/>
          </p:spPr>
        </p:pic>
        <p:grpSp>
          <p:nvGrpSpPr>
            <p:cNvPr id="16" name="Group 15"/>
            <p:cNvGrpSpPr/>
            <p:nvPr/>
          </p:nvGrpSpPr>
          <p:grpSpPr>
            <a:xfrm>
              <a:off x="0" y="3657600"/>
              <a:ext cx="9284568" cy="3200400"/>
              <a:chOff x="0" y="3657600"/>
              <a:chExt cx="9284568" cy="3200400"/>
            </a:xfrm>
          </p:grpSpPr>
          <p:pic>
            <p:nvPicPr>
              <p:cNvPr id="2058" name="Picture 10" descr="D:\thesis\plots\pam50\zeroOneScaling_manhattan.tif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0" y="3657600"/>
                <a:ext cx="3200400" cy="3200400"/>
              </a:xfrm>
              <a:prstGeom prst="rect">
                <a:avLst/>
              </a:prstGeom>
              <a:noFill/>
            </p:spPr>
          </p:pic>
          <p:pic>
            <p:nvPicPr>
              <p:cNvPr id="2059" name="Picture 11" descr="D:\thesis\plots\pam50\zeroOneScaling_maximum.tiff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027784" y="3657600"/>
                <a:ext cx="3200400" cy="3200400"/>
              </a:xfrm>
              <a:prstGeom prst="rect">
                <a:avLst/>
              </a:prstGeom>
              <a:noFill/>
            </p:spPr>
          </p:pic>
          <p:pic>
            <p:nvPicPr>
              <p:cNvPr id="2060" name="Picture 12" descr="D:\thesis\plots\pam50\zeroOneScaling_minkowski.tiff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084168" y="3657600"/>
                <a:ext cx="3200400" cy="3200400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Results - </a:t>
            </a:r>
            <a:r>
              <a:rPr lang="en-US" altLang="zh-CN" dirty="0" err="1" smtClean="0"/>
              <a:t>zscoreScaling</a:t>
            </a:r>
            <a:endParaRPr lang="zh-CN" altLang="en-US" dirty="0"/>
          </a:p>
        </p:txBody>
      </p:sp>
      <p:pic>
        <p:nvPicPr>
          <p:cNvPr id="5125" name="Picture 5" descr="D:\thesis\plots\pam50\zscoreScaling_binary.tif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3108960" cy="3108960"/>
          </a:xfrm>
          <a:prstGeom prst="rect">
            <a:avLst/>
          </a:prstGeom>
          <a:noFill/>
        </p:spPr>
      </p:pic>
      <p:pic>
        <p:nvPicPr>
          <p:cNvPr id="5129" name="Picture 9" descr="D:\thesis\plots\pam50\zscoreScaling_euclidean.tif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5040" y="548680"/>
            <a:ext cx="3108960" cy="3108960"/>
          </a:xfrm>
          <a:prstGeom prst="rect">
            <a:avLst/>
          </a:prstGeom>
          <a:noFill/>
        </p:spPr>
      </p:pic>
      <p:pic>
        <p:nvPicPr>
          <p:cNvPr id="5130" name="Picture 10" descr="D:\thesis\plots\pam50\zscoreScaling_manhattan.tif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49040"/>
            <a:ext cx="3108960" cy="3108960"/>
          </a:xfrm>
          <a:prstGeom prst="rect">
            <a:avLst/>
          </a:prstGeom>
          <a:noFill/>
        </p:spPr>
      </p:pic>
      <p:pic>
        <p:nvPicPr>
          <p:cNvPr id="5131" name="Picture 11" descr="D:\thesis\plots\pam50\zscoreScaling_maximum.tif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824" y="3749040"/>
            <a:ext cx="3108960" cy="3108960"/>
          </a:xfrm>
          <a:prstGeom prst="rect">
            <a:avLst/>
          </a:prstGeom>
          <a:noFill/>
        </p:spPr>
      </p:pic>
      <p:pic>
        <p:nvPicPr>
          <p:cNvPr id="5132" name="Picture 12" descr="D:\thesis\plots\pam50\zscoreScaling_minkowski.tif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35040" y="3749040"/>
            <a:ext cx="3108960" cy="3108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588</Words>
  <Application>Microsoft Office PowerPoint</Application>
  <PresentationFormat>On-screen Show (4:3)</PresentationFormat>
  <Paragraphs>52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Empirical analysis of impacts of normalization, distance and agglomeration methods on hierarchal clustering of breast cancer data.</vt:lpstr>
      <vt:lpstr>Data</vt:lpstr>
      <vt:lpstr>Data</vt:lpstr>
      <vt:lpstr>Slide 4</vt:lpstr>
      <vt:lpstr>Normalization</vt:lpstr>
      <vt:lpstr>Distance and agglomeration functions</vt:lpstr>
      <vt:lpstr>Evaluation</vt:lpstr>
      <vt:lpstr>Results - zeroOneScaling</vt:lpstr>
      <vt:lpstr>Results - zscoreScaling</vt:lpstr>
      <vt:lpstr>Conclusions</vt:lpstr>
      <vt:lpstr>Distance functions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analysis of impacts of normalization, distance and clustering methods on hierarchal clustering of breast cancer data.</dc:title>
  <dc:creator>xuan</dc:creator>
  <cp:lastModifiedBy>xuan</cp:lastModifiedBy>
  <cp:revision>31</cp:revision>
  <dcterms:created xsi:type="dcterms:W3CDTF">2014-09-05T14:43:45Z</dcterms:created>
  <dcterms:modified xsi:type="dcterms:W3CDTF">2014-09-05T17:40:21Z</dcterms:modified>
</cp:coreProperties>
</file>